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Lst>
  <p:notesMasterIdLst>
    <p:notesMasterId r:id="rId9"/>
  </p:notesMasterIdLst>
  <p:handoutMasterIdLst>
    <p:handoutMasterId r:id="rId10"/>
  </p:handoutMasterIdLst>
  <p:sldIdLst>
    <p:sldId id="258" r:id="rId2"/>
    <p:sldId id="278" r:id="rId3"/>
    <p:sldId id="273" r:id="rId4"/>
    <p:sldId id="274" r:id="rId5"/>
    <p:sldId id="269" r:id="rId6"/>
    <p:sldId id="276" r:id="rId7"/>
    <p:sldId id="279" r:id="rId8"/>
  </p:sldIdLst>
  <p:sldSz cx="12192000" cy="6858000"/>
  <p:notesSz cx="6669088" cy="9926638"/>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A58"/>
    <a:srgbClr val="BCCFE8"/>
    <a:srgbClr val="008CD3"/>
    <a:srgbClr val="0010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19"/>
    <p:restoredTop sz="60229" autoAdjust="0"/>
  </p:normalViewPr>
  <p:slideViewPr>
    <p:cSldViewPr snapToGrid="0" snapToObjects="1">
      <p:cViewPr>
        <p:scale>
          <a:sx n="40" d="100"/>
          <a:sy n="40" d="100"/>
        </p:scale>
        <p:origin x="30" y="46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1" d="100"/>
          <a:sy n="81" d="100"/>
        </p:scale>
        <p:origin x="-4008" y="-102"/>
      </p:cViewPr>
      <p:guideLst>
        <p:guide orient="horz" pos="3126"/>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D9E6778F-9D10-D546-AD42-60AA27D9D64A}" type="datetimeFigureOut">
              <a:t>20.04.2020</a:t>
            </a:fld>
            <a:endParaRPr lang="nb-NO"/>
          </a:p>
        </p:txBody>
      </p:sp>
      <p:sp>
        <p:nvSpPr>
          <p:cNvPr id="4" name="Plassholder for bunntekst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8385C552-36E2-FE4A-8959-3A7D73BFBA2A}" type="slidenum">
              <a:t>‹#›</a:t>
            </a:fld>
            <a:endParaRPr lang="nb-NO"/>
          </a:p>
        </p:txBody>
      </p:sp>
    </p:spTree>
    <p:extLst>
      <p:ext uri="{BB962C8B-B14F-4D97-AF65-F5344CB8AC3E}">
        <p14:creationId xmlns:p14="http://schemas.microsoft.com/office/powerpoint/2010/main" val="231089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F990FA6E-4F13-4D9B-AA0F-67E9B991CE32}" type="datetimeFigureOut">
              <a:rPr lang="nb-NO" smtClean="0"/>
              <a:t>20.04.2020</a:t>
            </a:fld>
            <a:endParaRPr lang="nb-NO"/>
          </a:p>
        </p:txBody>
      </p:sp>
      <p:sp>
        <p:nvSpPr>
          <p:cNvPr id="4" name="Plassholder for lysbilde 3"/>
          <p:cNvSpPr>
            <a:spLocks noGrp="1" noRot="1" noChangeAspect="1"/>
          </p:cNvSpPr>
          <p:nvPr>
            <p:ph type="sldImg" idx="2"/>
          </p:nvPr>
        </p:nvSpPr>
        <p:spPr>
          <a:xfrm>
            <a:off x="26988" y="744538"/>
            <a:ext cx="6615112" cy="37226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F73FDF6C-F1B3-46D0-9AB7-C2D17F38F69C}" type="slidenum">
              <a:rPr lang="nb-NO" smtClean="0"/>
              <a:t>‹#›</a:t>
            </a:fld>
            <a:endParaRPr lang="nb-NO"/>
          </a:p>
        </p:txBody>
      </p:sp>
    </p:spTree>
    <p:extLst>
      <p:ext uri="{BB962C8B-B14F-4D97-AF65-F5344CB8AC3E}">
        <p14:creationId xmlns:p14="http://schemas.microsoft.com/office/powerpoint/2010/main" val="2240572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73FDF6C-F1B3-46D0-9AB7-C2D17F38F69C}" type="slidenum">
              <a:rPr lang="nb-NO" smtClean="0"/>
              <a:t>1</a:t>
            </a:fld>
            <a:endParaRPr lang="nb-NO"/>
          </a:p>
        </p:txBody>
      </p:sp>
    </p:spTree>
    <p:extLst>
      <p:ext uri="{BB962C8B-B14F-4D97-AF65-F5344CB8AC3E}">
        <p14:creationId xmlns:p14="http://schemas.microsoft.com/office/powerpoint/2010/main" val="4053240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smtClean="0"/>
          </a:p>
          <a:p>
            <a:endParaRPr lang="en-US" dirty="0" smtClean="0"/>
          </a:p>
          <a:p>
            <a:endParaRPr lang="nb-NO" dirty="0"/>
          </a:p>
        </p:txBody>
      </p:sp>
      <p:sp>
        <p:nvSpPr>
          <p:cNvPr id="4" name="Plassholder for lysbildenummer 3"/>
          <p:cNvSpPr>
            <a:spLocks noGrp="1"/>
          </p:cNvSpPr>
          <p:nvPr>
            <p:ph type="sldNum" sz="quarter" idx="10"/>
          </p:nvPr>
        </p:nvSpPr>
        <p:spPr/>
        <p:txBody>
          <a:bodyPr/>
          <a:lstStyle/>
          <a:p>
            <a:fld id="{F73FDF6C-F1B3-46D0-9AB7-C2D17F38F69C}" type="slidenum">
              <a:rPr lang="nb-NO" smtClean="0"/>
              <a:t>2</a:t>
            </a:fld>
            <a:endParaRPr lang="nb-NO"/>
          </a:p>
        </p:txBody>
      </p:sp>
    </p:spTree>
    <p:extLst>
      <p:ext uri="{BB962C8B-B14F-4D97-AF65-F5344CB8AC3E}">
        <p14:creationId xmlns:p14="http://schemas.microsoft.com/office/powerpoint/2010/main" val="3060876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6988" y="744538"/>
            <a:ext cx="6615112" cy="3722687"/>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EB8ACDC6-102A-9244-96CD-7F30BA095DCF}" type="slidenum">
              <a:rPr lang="nb-NO" smtClean="0"/>
              <a:pPr/>
              <a:t>3</a:t>
            </a:fld>
            <a:endParaRPr lang="nb-NO"/>
          </a:p>
        </p:txBody>
      </p:sp>
    </p:spTree>
    <p:extLst>
      <p:ext uri="{BB962C8B-B14F-4D97-AF65-F5344CB8AC3E}">
        <p14:creationId xmlns:p14="http://schemas.microsoft.com/office/powerpoint/2010/main" val="371208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DF1EC9FC-9564-402F-A19F-FB1946BD7CA5}" type="slidenum">
              <a:rPr lang="en-US"/>
              <a:pPr/>
              <a:t>4</a:t>
            </a:fld>
            <a:endParaRPr lang="en-US"/>
          </a:p>
        </p:txBody>
      </p:sp>
      <p:sp>
        <p:nvSpPr>
          <p:cNvPr id="43010" name="Rectangle 2"/>
          <p:cNvSpPr>
            <a:spLocks noGrp="1" noRot="1" noChangeAspect="1" noChangeArrowheads="1" noTextEdit="1"/>
          </p:cNvSpPr>
          <p:nvPr>
            <p:ph type="sldImg"/>
          </p:nvPr>
        </p:nvSpPr>
        <p:spPr>
          <a:xfrm>
            <a:off x="26988" y="744538"/>
            <a:ext cx="6615112" cy="3722687"/>
          </a:xfrm>
          <a:ln/>
        </p:spPr>
      </p:sp>
      <p:sp>
        <p:nvSpPr>
          <p:cNvPr id="43011"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6988" y="744538"/>
            <a:ext cx="6615112" cy="3722687"/>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EB8ACDC6-102A-9244-96CD-7F30BA095DCF}" type="slidenum">
              <a:rPr lang="nb-NO" smtClean="0"/>
              <a:pPr/>
              <a:t>5</a:t>
            </a:fld>
            <a:endParaRPr lang="nb-NO"/>
          </a:p>
        </p:txBody>
      </p:sp>
    </p:spTree>
    <p:extLst>
      <p:ext uri="{BB962C8B-B14F-4D97-AF65-F5344CB8AC3E}">
        <p14:creationId xmlns:p14="http://schemas.microsoft.com/office/powerpoint/2010/main" val="2982349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FontTx/>
              <a:buNone/>
            </a:pPr>
            <a:endParaRPr lang="nb-NO" sz="1200" dirty="0"/>
          </a:p>
        </p:txBody>
      </p:sp>
      <p:sp>
        <p:nvSpPr>
          <p:cNvPr id="4" name="Plassholder for lysbildenummer 3"/>
          <p:cNvSpPr>
            <a:spLocks noGrp="1"/>
          </p:cNvSpPr>
          <p:nvPr>
            <p:ph type="sldNum" sz="quarter" idx="10"/>
          </p:nvPr>
        </p:nvSpPr>
        <p:spPr/>
        <p:txBody>
          <a:bodyPr/>
          <a:lstStyle/>
          <a:p>
            <a:fld id="{F73FDF6C-F1B3-46D0-9AB7-C2D17F38F69C}" type="slidenum">
              <a:rPr lang="nb-NO" smtClean="0"/>
              <a:t>6</a:t>
            </a:fld>
            <a:endParaRPr lang="nb-NO"/>
          </a:p>
        </p:txBody>
      </p:sp>
    </p:spTree>
    <p:extLst>
      <p:ext uri="{BB962C8B-B14F-4D97-AF65-F5344CB8AC3E}">
        <p14:creationId xmlns:p14="http://schemas.microsoft.com/office/powerpoint/2010/main" val="1685589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73FDF6C-F1B3-46D0-9AB7-C2D17F38F69C}" type="slidenum">
              <a:rPr lang="nb-NO" smtClean="0"/>
              <a:t>7</a:t>
            </a:fld>
            <a:endParaRPr lang="nb-NO"/>
          </a:p>
        </p:txBody>
      </p:sp>
    </p:spTree>
    <p:extLst>
      <p:ext uri="{BB962C8B-B14F-4D97-AF65-F5344CB8AC3E}">
        <p14:creationId xmlns:p14="http://schemas.microsoft.com/office/powerpoint/2010/main" val="24990588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7" y="2196036"/>
            <a:ext cx="9915291" cy="466880"/>
          </a:xfrm>
        </p:spPr>
        <p:txBody>
          <a:bodyPr>
            <a:noAutofit/>
          </a:bodyPr>
          <a:lstStyle>
            <a:lvl1pPr algn="l">
              <a:defRPr sz="3000">
                <a:solidFill>
                  <a:srgbClr val="FFFFFF"/>
                </a:solidFill>
              </a:defRPr>
            </a:lvl1pPr>
          </a:lstStyle>
          <a:p>
            <a:r>
              <a:rPr lang="nb-NO" smtClean="0"/>
              <a:t>Klikk for å redigere tittelstil</a:t>
            </a:r>
            <a:endParaRPr lang="nb-NO" dirty="0"/>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000">
                <a:solidFill>
                  <a:srgbClr val="FFFFFF"/>
                </a:solidFill>
              </a:defRPr>
            </a:lvl1pPr>
          </a:lstStyle>
          <a:p>
            <a:r>
              <a:rPr lang="nb-NO" smtClean="0"/>
              <a:t>Klikk for å redigere undertittelstil i malen</a:t>
            </a:r>
            <a:endParaRPr lang="nb-NO" dirty="0"/>
          </a:p>
        </p:txBody>
      </p:sp>
      <p:pic>
        <p:nvPicPr>
          <p:cNvPr id="13" name="Bilde 12"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1725589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000">
                <a:solidFill>
                  <a:schemeClr val="bg1"/>
                </a:solidFill>
                <a:latin typeface="Calibri"/>
                <a:cs typeface="Calibri"/>
              </a:defRPr>
            </a:lvl1pPr>
          </a:lstStyle>
          <a:p>
            <a:r>
              <a:rPr lang="nb-NO" smtClean="0"/>
              <a:t>Klikk for å redigere tittelstil</a:t>
            </a:r>
            <a:endParaRPr lang="nb-NO" dirty="0"/>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225947852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000">
                <a:solidFill>
                  <a:schemeClr val="bg1"/>
                </a:solidFill>
                <a:latin typeface="Calibri"/>
                <a:cs typeface="Calibri"/>
              </a:defRPr>
            </a:lvl1pPr>
          </a:lstStyle>
          <a:p>
            <a:r>
              <a:rPr lang="nb-NO" smtClean="0"/>
              <a:t>Klikk for å redigere tittelstil</a:t>
            </a:r>
            <a:endParaRPr lang="nb-NO" dirty="0"/>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1859562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000">
                <a:solidFill>
                  <a:srgbClr val="001A58"/>
                </a:solidFill>
                <a:latin typeface="Calibri"/>
                <a:cs typeface="Calibri"/>
              </a:defRPr>
            </a:lvl1pPr>
          </a:lstStyle>
          <a:p>
            <a:r>
              <a:rPr lang="nb-NO" smtClean="0"/>
              <a:t>Klikk for å redigere tittelstil</a:t>
            </a:r>
            <a:endParaRPr lang="nb-NO" dirty="0"/>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18064851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smtClean="0"/>
              <a:t>Klikk for å redigere tittelstil</a:t>
            </a:r>
            <a:endParaRPr lang="nb-NO" dirty="0"/>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20.04.2020</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959429"/>
            <a:ext cx="10972800" cy="3611496"/>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Tree>
    <p:extLst>
      <p:ext uri="{BB962C8B-B14F-4D97-AF65-F5344CB8AC3E}">
        <p14:creationId xmlns:p14="http://schemas.microsoft.com/office/powerpoint/2010/main" val="27440263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609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4" name="Plassholder for innhold 3"/>
          <p:cNvSpPr>
            <a:spLocks noGrp="1"/>
          </p:cNvSpPr>
          <p:nvPr>
            <p:ph sz="half" idx="2"/>
          </p:nvPr>
        </p:nvSpPr>
        <p:spPr>
          <a:xfrm>
            <a:off x="6197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5" name="Plassholder for dato 4"/>
          <p:cNvSpPr>
            <a:spLocks noGrp="1"/>
          </p:cNvSpPr>
          <p:nvPr>
            <p:ph type="dt" sz="half" idx="10"/>
          </p:nvPr>
        </p:nvSpPr>
        <p:spPr/>
        <p:txBody>
          <a:bodyPr/>
          <a:lstStyle/>
          <a:p>
            <a:fld id="{49540C3D-7D2E-B046-9707-68B92A5A8B5C}" type="datetimeFigureOut">
              <a:t>20.04.2020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66243922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49540C3D-7D2E-B046-9707-68B92A5A8B5C}" type="datetimeFigureOut">
              <a:t>20.04.2020</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9822555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20.04.2020</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0154994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smtClean="0"/>
              <a:t>Klikk for å redigere tittelstil</a:t>
            </a:r>
            <a:endParaRPr lang="nb-NO" dirty="0"/>
          </a:p>
        </p:txBody>
      </p:sp>
      <p:sp>
        <p:nvSpPr>
          <p:cNvPr id="3" name="Plassholder for innhold 2"/>
          <p:cNvSpPr>
            <a:spLocks noGrp="1"/>
          </p:cNvSpPr>
          <p:nvPr>
            <p:ph idx="1"/>
          </p:nvPr>
        </p:nvSpPr>
        <p:spPr>
          <a:xfrm>
            <a:off x="4766733" y="273051"/>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20.04.2020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1375753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20.04.2020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6182128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49540C3D-7D2E-B046-9707-68B92A5A8B5C}" type="datetimeFigureOut">
              <a:t>20.04.2020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424372426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49540C3D-7D2E-B046-9707-68B92A5A8B5C}" type="datetimeFigureOut">
              <a:t>20.04.2020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39154078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639068"/>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913324"/>
            <a:ext cx="10972800" cy="355770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20.04.2020</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5527269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1" r:id="rId3"/>
    <p:sldLayoutId id="2147483703" r:id="rId4"/>
    <p:sldLayoutId id="2147483704" r:id="rId5"/>
    <p:sldLayoutId id="2147483705" r:id="rId6"/>
    <p:sldLayoutId id="2147483706" r:id="rId7"/>
    <p:sldLayoutId id="2147483707" r:id="rId8"/>
    <p:sldLayoutId id="2147483708" r:id="rId9"/>
    <p:sldLayoutId id="2147483649" r:id="rId10"/>
    <p:sldLayoutId id="2147483709" r:id="rId11"/>
    <p:sldLayoutId id="2147483710" r:id="rId12"/>
  </p:sldLayoutIdLst>
  <p:timing>
    <p:tnLst>
      <p:par>
        <p:cTn id="1" dur="indefinite" restart="never" nodeType="tmRoot"/>
      </p:par>
    </p:tnLst>
  </p:timing>
  <p:txStyles>
    <p:titleStyle>
      <a:lvl1pPr algn="l" defTabSz="457200" rtl="0" eaLnBrk="1" latinLnBrk="0" hangingPunct="1">
        <a:spcBef>
          <a:spcPct val="0"/>
        </a:spcBef>
        <a:buNone/>
        <a:defRPr sz="28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ctrTitle"/>
          </p:nvPr>
        </p:nvSpPr>
        <p:spPr/>
        <p:txBody>
          <a:bodyPr/>
          <a:lstStyle/>
          <a:p>
            <a:r>
              <a:rPr lang="en-GB" dirty="0">
                <a:solidFill>
                  <a:schemeClr val="bg1"/>
                </a:solidFill>
              </a:rPr>
              <a:t>Social dialogue </a:t>
            </a:r>
            <a:r>
              <a:rPr lang="en-GB" dirty="0" smtClean="0">
                <a:solidFill>
                  <a:schemeClr val="bg1"/>
                </a:solidFill>
              </a:rPr>
              <a:t>in Norway and </a:t>
            </a:r>
            <a:r>
              <a:rPr lang="en-GB" dirty="0">
                <a:solidFill>
                  <a:schemeClr val="bg1"/>
                </a:solidFill>
              </a:rPr>
              <a:t>KS’ </a:t>
            </a:r>
            <a:r>
              <a:rPr lang="en-GB" dirty="0" smtClean="0">
                <a:solidFill>
                  <a:schemeClr val="bg1"/>
                </a:solidFill>
              </a:rPr>
              <a:t>role </a:t>
            </a:r>
            <a:r>
              <a:rPr lang="en-GB" dirty="0">
                <a:solidFill>
                  <a:schemeClr val="bg1"/>
                </a:solidFill>
              </a:rPr>
              <a:t>as an </a:t>
            </a:r>
            <a:r>
              <a:rPr lang="en-GB" dirty="0" smtClean="0">
                <a:solidFill>
                  <a:schemeClr val="bg1"/>
                </a:solidFill>
              </a:rPr>
              <a:t>employer </a:t>
            </a:r>
            <a:r>
              <a:rPr lang="en-GB" dirty="0">
                <a:solidFill>
                  <a:schemeClr val="bg1"/>
                </a:solidFill>
              </a:rPr>
              <a:t>o</a:t>
            </a:r>
            <a:r>
              <a:rPr lang="en-GB" dirty="0" smtClean="0">
                <a:solidFill>
                  <a:schemeClr val="bg1"/>
                </a:solidFill>
              </a:rPr>
              <a:t>rganisation </a:t>
            </a:r>
            <a:r>
              <a:rPr lang="en-GB" dirty="0">
                <a:solidFill>
                  <a:schemeClr val="bg1"/>
                </a:solidFill>
              </a:rPr>
              <a:t>in </a:t>
            </a:r>
            <a:r>
              <a:rPr lang="en-GB" dirty="0" smtClean="0">
                <a:solidFill>
                  <a:schemeClr val="bg1"/>
                </a:solidFill>
              </a:rPr>
              <a:t>negotiating collective agreements</a:t>
            </a:r>
            <a:endParaRPr lang="nb-NO" dirty="0">
              <a:solidFill>
                <a:schemeClr val="bg1"/>
              </a:solidFill>
            </a:endParaRPr>
          </a:p>
        </p:txBody>
      </p:sp>
      <p:sp>
        <p:nvSpPr>
          <p:cNvPr id="7" name="Undertittel 6"/>
          <p:cNvSpPr>
            <a:spLocks noGrp="1"/>
          </p:cNvSpPr>
          <p:nvPr>
            <p:ph type="subTitle" idx="1"/>
          </p:nvPr>
        </p:nvSpPr>
        <p:spPr>
          <a:xfrm>
            <a:off x="7081502" y="6165882"/>
            <a:ext cx="4748033" cy="475109"/>
          </a:xfrm>
        </p:spPr>
        <p:txBody>
          <a:bodyPr>
            <a:noAutofit/>
          </a:bodyPr>
          <a:lstStyle/>
          <a:p>
            <a:pPr algn="r"/>
            <a:r>
              <a:rPr lang="nb-NO" sz="1400" i="1" dirty="0">
                <a:solidFill>
                  <a:srgbClr val="001A58"/>
                </a:solidFill>
              </a:rPr>
              <a:t>«En selvstendig </a:t>
            </a:r>
            <a:r>
              <a:rPr lang="nb-NO" sz="1400" i="1" dirty="0" smtClean="0">
                <a:solidFill>
                  <a:srgbClr val="001A58"/>
                </a:solidFill>
              </a:rPr>
              <a:t>og nyskapende kommunesektor»</a:t>
            </a:r>
            <a:endParaRPr lang="nb-NO" sz="1400" i="1" dirty="0">
              <a:solidFill>
                <a:srgbClr val="001A58"/>
              </a:solidFill>
            </a:endParaRPr>
          </a:p>
        </p:txBody>
      </p:sp>
      <p:sp>
        <p:nvSpPr>
          <p:cNvPr id="2" name="TekstSylinder 1"/>
          <p:cNvSpPr txBox="1"/>
          <p:nvPr/>
        </p:nvSpPr>
        <p:spPr>
          <a:xfrm>
            <a:off x="664227" y="3102123"/>
            <a:ext cx="8879080" cy="369332"/>
          </a:xfrm>
          <a:prstGeom prst="rect">
            <a:avLst/>
          </a:prstGeom>
          <a:noFill/>
        </p:spPr>
        <p:txBody>
          <a:bodyPr wrap="square" rtlCol="0">
            <a:spAutoFit/>
          </a:bodyPr>
          <a:lstStyle/>
          <a:p>
            <a:r>
              <a:rPr lang="nb-NO" dirty="0" smtClean="0">
                <a:solidFill>
                  <a:schemeClr val="bg1"/>
                </a:solidFill>
              </a:rPr>
              <a:t>Special </a:t>
            </a:r>
            <a:r>
              <a:rPr lang="nb-NO" dirty="0" err="1" smtClean="0">
                <a:solidFill>
                  <a:schemeClr val="bg1"/>
                </a:solidFill>
              </a:rPr>
              <a:t>advisor</a:t>
            </a:r>
            <a:r>
              <a:rPr lang="nb-NO" dirty="0" smtClean="0">
                <a:solidFill>
                  <a:schemeClr val="bg1"/>
                </a:solidFill>
              </a:rPr>
              <a:t> Alexander Henriksen, KS </a:t>
            </a:r>
            <a:r>
              <a:rPr lang="nb-NO" dirty="0" err="1">
                <a:solidFill>
                  <a:schemeClr val="bg1"/>
                </a:solidFill>
              </a:rPr>
              <a:t>Negotiations</a:t>
            </a:r>
            <a:endParaRPr lang="nb-NO" dirty="0">
              <a:solidFill>
                <a:schemeClr val="bg1"/>
              </a:solidFill>
            </a:endParaRPr>
          </a:p>
        </p:txBody>
      </p:sp>
    </p:spTree>
    <p:extLst>
      <p:ext uri="{BB962C8B-B14F-4D97-AF65-F5344CB8AC3E}">
        <p14:creationId xmlns:p14="http://schemas.microsoft.com/office/powerpoint/2010/main" val="2953483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b="1" dirty="0">
                <a:solidFill>
                  <a:schemeClr val="tx2"/>
                </a:solidFill>
              </a:rPr>
              <a:t>KS - Employer organisation and  Central collective negotiation body</a:t>
            </a:r>
            <a:endParaRPr lang="nb-NO" dirty="0"/>
          </a:p>
        </p:txBody>
      </p:sp>
      <p:sp>
        <p:nvSpPr>
          <p:cNvPr id="3" name="Plassholder for innhold 2"/>
          <p:cNvSpPr>
            <a:spLocks noGrp="1"/>
          </p:cNvSpPr>
          <p:nvPr>
            <p:ph sz="quarter" idx="10"/>
          </p:nvPr>
        </p:nvSpPr>
        <p:spPr/>
        <p:txBody>
          <a:bodyPr/>
          <a:lstStyle/>
          <a:p>
            <a:pPr>
              <a:buFont typeface="Wingdings" pitchFamily="2" charset="2"/>
              <a:buChar char="ü"/>
            </a:pPr>
            <a:r>
              <a:rPr lang="en-GB" sz="2400" dirty="0"/>
              <a:t>Central negotiating body on behalf of </a:t>
            </a:r>
            <a:r>
              <a:rPr lang="en-GB" sz="2400" dirty="0" smtClean="0"/>
              <a:t>366 </a:t>
            </a:r>
            <a:r>
              <a:rPr lang="en-GB" sz="2400" dirty="0"/>
              <a:t>local and regional authorities </a:t>
            </a:r>
          </a:p>
          <a:p>
            <a:pPr lvl="1">
              <a:buFont typeface="Wingdings" pitchFamily="2" charset="2"/>
              <a:buChar char="ü"/>
            </a:pPr>
            <a:r>
              <a:rPr lang="da-DK" sz="2400" b="1" dirty="0"/>
              <a:t>All the members (municipalities, counties, enterprises) have assigned KS the right to negotiate and with binding effect enter into collective agreements on salary and employment terms for the employees in the municipalities/regions. </a:t>
            </a:r>
            <a:endParaRPr lang="nb-NO" sz="2400" b="1" dirty="0"/>
          </a:p>
          <a:p>
            <a:pPr marL="0" indent="0">
              <a:buNone/>
            </a:pPr>
            <a:endParaRPr lang="en-GB" sz="2400" dirty="0"/>
          </a:p>
          <a:p>
            <a:pPr>
              <a:buFont typeface="Wingdings" pitchFamily="2" charset="2"/>
              <a:buChar char="ü"/>
            </a:pPr>
            <a:r>
              <a:rPr lang="en-GB" sz="2400" b="1" dirty="0">
                <a:solidFill>
                  <a:srgbClr val="1D0C4C"/>
                </a:solidFill>
              </a:rPr>
              <a:t>Municipal sector:</a:t>
            </a:r>
          </a:p>
          <a:p>
            <a:pPr lvl="1">
              <a:buFont typeface="Wingdings" pitchFamily="2" charset="2"/>
              <a:buChar char="ü"/>
            </a:pPr>
            <a:r>
              <a:rPr lang="en-GB" sz="2400" dirty="0"/>
              <a:t>Approx. 500.000 employees – 30% of the workforce </a:t>
            </a:r>
          </a:p>
          <a:p>
            <a:pPr lvl="1">
              <a:buFont typeface="Wingdings" pitchFamily="2" charset="2"/>
              <a:buChar char="ü"/>
            </a:pPr>
            <a:r>
              <a:rPr lang="en-GB" sz="2400" dirty="0"/>
              <a:t>Total salary mas: 280 billion NOK</a:t>
            </a:r>
          </a:p>
          <a:p>
            <a:endParaRPr lang="nb-NO" dirty="0"/>
          </a:p>
        </p:txBody>
      </p:sp>
    </p:spTree>
    <p:extLst>
      <p:ext uri="{BB962C8B-B14F-4D97-AF65-F5344CB8AC3E}">
        <p14:creationId xmlns:p14="http://schemas.microsoft.com/office/powerpoint/2010/main" val="2660764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4294967295"/>
          </p:nvPr>
        </p:nvSpPr>
        <p:spPr>
          <a:xfrm>
            <a:off x="609600" y="2098954"/>
            <a:ext cx="10972800" cy="2697163"/>
          </a:xfrm>
          <a:prstGeom prst="rect">
            <a:avLst/>
          </a:prstGeom>
        </p:spPr>
        <p:txBody>
          <a:bodyPr/>
          <a:lstStyle/>
          <a:p>
            <a:pPr marL="0" indent="0">
              <a:buNone/>
            </a:pPr>
            <a:r>
              <a:rPr lang="en-GB" sz="2400" b="1" dirty="0" smtClean="0"/>
              <a:t>Counterparts: </a:t>
            </a:r>
            <a:endParaRPr lang="en-GB" sz="2400" b="1" dirty="0"/>
          </a:p>
          <a:p>
            <a:pPr marL="360363" lvl="1" indent="0">
              <a:buNone/>
            </a:pPr>
            <a:r>
              <a:rPr lang="en-GB" sz="2400" dirty="0"/>
              <a:t>4 confederations of labour unions, representing 40 different national unions of employees</a:t>
            </a:r>
          </a:p>
          <a:p>
            <a:endParaRPr lang="nb-NO" dirty="0"/>
          </a:p>
        </p:txBody>
      </p:sp>
      <p:sp>
        <p:nvSpPr>
          <p:cNvPr id="6" name="Tittel 1"/>
          <p:cNvSpPr txBox="1">
            <a:spLocks/>
          </p:cNvSpPr>
          <p:nvPr/>
        </p:nvSpPr>
        <p:spPr>
          <a:xfrm>
            <a:off x="762000" y="884780"/>
            <a:ext cx="10972800" cy="1132114"/>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800" kern="1200">
                <a:solidFill>
                  <a:srgbClr val="001046"/>
                </a:solidFill>
                <a:latin typeface="+mj-lt"/>
                <a:ea typeface="+mj-ea"/>
                <a:cs typeface="+mj-cs"/>
              </a:defRPr>
            </a:lvl1pPr>
          </a:lstStyle>
          <a:p>
            <a:pPr marL="0" lvl="1" defTabSz="914400"/>
            <a:r>
              <a:rPr lang="en-GB" sz="2800" b="1" kern="0" dirty="0" smtClean="0">
                <a:solidFill>
                  <a:schemeClr val="tx2"/>
                </a:solidFill>
              </a:rPr>
              <a:t>The confederations of labour unions</a:t>
            </a:r>
            <a:endParaRPr lang="nb-NO" kern="0" dirty="0">
              <a:solidFill>
                <a:sysClr val="windowText" lastClr="000000"/>
              </a:solidFill>
            </a:endParaRPr>
          </a:p>
        </p:txBody>
      </p:sp>
      <p:pic>
        <p:nvPicPr>
          <p:cNvPr id="7" name="Bilde 6"/>
          <p:cNvPicPr>
            <a:picLocks noChangeAspect="1"/>
          </p:cNvPicPr>
          <p:nvPr/>
        </p:nvPicPr>
        <p:blipFill rotWithShape="1">
          <a:blip r:embed="rId3">
            <a:extLst>
              <a:ext uri="{BEBA8EAE-BF5A-486C-A8C5-ECC9F3942E4B}">
                <a14:imgProps xmlns:a14="http://schemas.microsoft.com/office/drawing/2010/main">
                  <a14:imgLayer r:embed="rId4">
                    <a14:imgEffect>
                      <a14:sharpenSoften amount="43000"/>
                    </a14:imgEffect>
                    <a14:imgEffect>
                      <a14:brightnessContrast bright="9000" contrast="33000"/>
                    </a14:imgEffect>
                  </a14:imgLayer>
                </a14:imgProps>
              </a:ext>
              <a:ext uri="{28A0092B-C50C-407E-A947-70E740481C1C}">
                <a14:useLocalDpi xmlns:a14="http://schemas.microsoft.com/office/drawing/2010/main" val="0"/>
              </a:ext>
            </a:extLst>
          </a:blip>
          <a:srcRect t="29852" b="14784"/>
          <a:stretch/>
        </p:blipFill>
        <p:spPr>
          <a:xfrm>
            <a:off x="1782233" y="3661584"/>
            <a:ext cx="7747000" cy="2861733"/>
          </a:xfrm>
          <a:prstGeom prst="rect">
            <a:avLst/>
          </a:prstGeom>
        </p:spPr>
      </p:pic>
    </p:spTree>
    <p:extLst>
      <p:ext uri="{BB962C8B-B14F-4D97-AF65-F5344CB8AC3E}">
        <p14:creationId xmlns:p14="http://schemas.microsoft.com/office/powerpoint/2010/main" val="34351025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24417" y="728663"/>
            <a:ext cx="10058400" cy="936625"/>
          </a:xfrm>
        </p:spPr>
        <p:txBody>
          <a:bodyPr/>
          <a:lstStyle/>
          <a:p>
            <a:r>
              <a:rPr lang="en-GB" b="1" dirty="0"/>
              <a:t>Two agreements</a:t>
            </a:r>
          </a:p>
        </p:txBody>
      </p:sp>
      <p:sp>
        <p:nvSpPr>
          <p:cNvPr id="41987" name="Rectangle 3"/>
          <p:cNvSpPr>
            <a:spLocks noGrp="1" noChangeArrowheads="1"/>
          </p:cNvSpPr>
          <p:nvPr>
            <p:ph type="body" idx="4294967295"/>
          </p:nvPr>
        </p:nvSpPr>
        <p:spPr>
          <a:xfrm>
            <a:off x="671308" y="1665288"/>
            <a:ext cx="7871113" cy="1391418"/>
          </a:xfrm>
          <a:prstGeom prst="rect">
            <a:avLst/>
          </a:prstGeom>
        </p:spPr>
        <p:txBody>
          <a:bodyPr>
            <a:noAutofit/>
          </a:bodyPr>
          <a:lstStyle/>
          <a:p>
            <a:pPr marL="342900" lvl="1" indent="-342900">
              <a:buFont typeface="Arial"/>
              <a:buChar char="•"/>
            </a:pPr>
            <a:r>
              <a:rPr lang="en-GB" sz="2400" b="1" dirty="0"/>
              <a:t>Basic </a:t>
            </a:r>
            <a:r>
              <a:rPr lang="en-GB" sz="2400" b="1" dirty="0" smtClean="0"/>
              <a:t>Agreement (</a:t>
            </a:r>
            <a:r>
              <a:rPr lang="en-GB" sz="2400" dirty="0" smtClean="0"/>
              <a:t>The “constitution” </a:t>
            </a:r>
            <a:r>
              <a:rPr lang="en-GB" sz="2400" dirty="0"/>
              <a:t>of the Social </a:t>
            </a:r>
            <a:r>
              <a:rPr lang="en-GB" sz="2400" dirty="0" smtClean="0"/>
              <a:t>Dialogue)</a:t>
            </a:r>
            <a:endParaRPr lang="en-GB" sz="2400" b="1" dirty="0" smtClean="0"/>
          </a:p>
          <a:p>
            <a:pPr lvl="1"/>
            <a:r>
              <a:rPr lang="en-GB" sz="2400" dirty="0" smtClean="0"/>
              <a:t>The </a:t>
            </a:r>
            <a:r>
              <a:rPr lang="en-GB" sz="2400" dirty="0"/>
              <a:t>negotiation system </a:t>
            </a:r>
          </a:p>
          <a:p>
            <a:pPr lvl="1"/>
            <a:r>
              <a:rPr lang="en-GB" sz="2400" dirty="0" smtClean="0"/>
              <a:t>Cooperation </a:t>
            </a:r>
            <a:r>
              <a:rPr lang="en-GB" sz="2400" dirty="0"/>
              <a:t>and relations between employers and </a:t>
            </a:r>
            <a:r>
              <a:rPr lang="en-GB" sz="2400" dirty="0" smtClean="0"/>
              <a:t>employees</a:t>
            </a:r>
            <a:endParaRPr lang="en-GB" sz="2400" dirty="0"/>
          </a:p>
        </p:txBody>
      </p:sp>
      <p:sp>
        <p:nvSpPr>
          <p:cNvPr id="2" name="TekstSylinder 1"/>
          <p:cNvSpPr txBox="1"/>
          <p:nvPr/>
        </p:nvSpPr>
        <p:spPr>
          <a:xfrm>
            <a:off x="425806" y="6255850"/>
            <a:ext cx="7071960" cy="461665"/>
          </a:xfrm>
          <a:prstGeom prst="rect">
            <a:avLst/>
          </a:prstGeom>
          <a:noFill/>
        </p:spPr>
        <p:txBody>
          <a:bodyPr wrap="square" rtlCol="0">
            <a:spAutoFit/>
          </a:bodyPr>
          <a:lstStyle/>
          <a:p>
            <a:r>
              <a:rPr lang="nb-NO" sz="2400" dirty="0" smtClean="0">
                <a:solidFill>
                  <a:schemeClr val="tx2"/>
                </a:solidFill>
              </a:rPr>
              <a:t>And </a:t>
            </a:r>
            <a:r>
              <a:rPr lang="nb-NO" sz="2400" dirty="0" err="1" smtClean="0">
                <a:solidFill>
                  <a:schemeClr val="tx2"/>
                </a:solidFill>
              </a:rPr>
              <a:t>additionaly</a:t>
            </a:r>
            <a:r>
              <a:rPr lang="nb-NO" sz="2400" dirty="0" smtClean="0">
                <a:solidFill>
                  <a:schemeClr val="tx2"/>
                </a:solidFill>
              </a:rPr>
              <a:t>: </a:t>
            </a:r>
            <a:r>
              <a:rPr lang="nb-NO" sz="2400" dirty="0" smtClean="0">
                <a:solidFill>
                  <a:schemeClr val="tx2"/>
                </a:solidFill>
              </a:rPr>
              <a:t>25 «</a:t>
            </a:r>
            <a:r>
              <a:rPr lang="nb-NO" sz="2400" dirty="0" err="1" smtClean="0">
                <a:solidFill>
                  <a:schemeClr val="tx2"/>
                </a:solidFill>
              </a:rPr>
              <a:t>special</a:t>
            </a:r>
            <a:r>
              <a:rPr lang="nb-NO" sz="2400" dirty="0" smtClean="0">
                <a:solidFill>
                  <a:schemeClr val="tx2"/>
                </a:solidFill>
              </a:rPr>
              <a:t> </a:t>
            </a:r>
            <a:r>
              <a:rPr lang="nb-NO" sz="2400" dirty="0" err="1" smtClean="0">
                <a:solidFill>
                  <a:schemeClr val="tx2"/>
                </a:solidFill>
              </a:rPr>
              <a:t>agreements</a:t>
            </a:r>
            <a:r>
              <a:rPr lang="nb-NO" sz="2400" dirty="0" smtClean="0">
                <a:solidFill>
                  <a:schemeClr val="tx2"/>
                </a:solidFill>
              </a:rPr>
              <a:t>» </a:t>
            </a:r>
            <a:endParaRPr lang="nb-NO" sz="2400" dirty="0">
              <a:solidFill>
                <a:schemeClr val="tx2"/>
              </a:solidFill>
            </a:endParaRPr>
          </a:p>
        </p:txBody>
      </p:sp>
      <p:pic>
        <p:nvPicPr>
          <p:cNvPr id="3" name="Bilde 2"/>
          <p:cNvPicPr>
            <a:picLocks noChangeAspect="1"/>
          </p:cNvPicPr>
          <p:nvPr/>
        </p:nvPicPr>
        <p:blipFill>
          <a:blip r:embed="rId3">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val="0"/>
              </a:ext>
            </a:extLst>
          </a:blip>
          <a:stretch>
            <a:fillRect/>
          </a:stretch>
        </p:blipFill>
        <p:spPr>
          <a:xfrm>
            <a:off x="10056218" y="1213946"/>
            <a:ext cx="1600037" cy="2240051"/>
          </a:xfrm>
          <a:prstGeom prst="rect">
            <a:avLst/>
          </a:prstGeom>
          <a:ln>
            <a:noFill/>
          </a:ln>
          <a:effectLst>
            <a:outerShdw blurRad="292100" dist="139700" dir="2700000" algn="tl" rotWithShape="0">
              <a:srgbClr val="333333">
                <a:alpha val="65000"/>
              </a:srgbClr>
            </a:outerShdw>
          </a:effectLst>
        </p:spPr>
      </p:pic>
      <p:pic>
        <p:nvPicPr>
          <p:cNvPr id="4" name="Bilde 3"/>
          <p:cNvPicPr>
            <a:picLocks noChangeAspect="1"/>
          </p:cNvPicPr>
          <p:nvPr/>
        </p:nvPicPr>
        <p:blipFill>
          <a:blip r:embed="rId5">
            <a:extLst>
              <a:ext uri="{BEBA8EAE-BF5A-486C-A8C5-ECC9F3942E4B}">
                <a14:imgProps xmlns:a14="http://schemas.microsoft.com/office/drawing/2010/main">
                  <a14:imgLayer r:embed="rId6">
                    <a14:imgEffect>
                      <a14:brightnessContrast bright="12000"/>
                    </a14:imgEffect>
                  </a14:imgLayer>
                </a14:imgProps>
              </a:ext>
              <a:ext uri="{28A0092B-C50C-407E-A947-70E740481C1C}">
                <a14:useLocalDpi xmlns:a14="http://schemas.microsoft.com/office/drawing/2010/main" val="0"/>
              </a:ext>
            </a:extLst>
          </a:blip>
          <a:stretch>
            <a:fillRect/>
          </a:stretch>
        </p:blipFill>
        <p:spPr>
          <a:xfrm>
            <a:off x="8071960" y="304265"/>
            <a:ext cx="1661723" cy="2398302"/>
          </a:xfrm>
          <a:prstGeom prst="rect">
            <a:avLst/>
          </a:prstGeom>
          <a:ln>
            <a:noFill/>
          </a:ln>
          <a:effectLst>
            <a:outerShdw blurRad="292100" dist="139700" dir="2700000" algn="tl" rotWithShape="0">
              <a:srgbClr val="333333">
                <a:alpha val="65000"/>
              </a:srgbClr>
            </a:outerShdw>
          </a:effectLst>
        </p:spPr>
      </p:pic>
      <p:sp>
        <p:nvSpPr>
          <p:cNvPr id="7" name="Rectangle 3"/>
          <p:cNvSpPr txBox="1">
            <a:spLocks noChangeArrowheads="1"/>
          </p:cNvSpPr>
          <p:nvPr/>
        </p:nvSpPr>
        <p:spPr>
          <a:xfrm>
            <a:off x="726688" y="4168244"/>
            <a:ext cx="10809252" cy="17562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400" b="1" dirty="0" smtClean="0"/>
              <a:t>Basic Tariff Agreement</a:t>
            </a:r>
          </a:p>
          <a:p>
            <a:pPr lvl="1"/>
            <a:r>
              <a:rPr lang="en-GB" sz="2400" dirty="0" smtClean="0"/>
              <a:t>Wage and general employment terms (pay during sickness, maternity leave, working hours, holiday, etc.), pensions</a:t>
            </a:r>
          </a:p>
          <a:p>
            <a:pPr lvl="1"/>
            <a:r>
              <a:rPr lang="en-GB" sz="2400" dirty="0" smtClean="0"/>
              <a:t>A minimum wage agreement, local freedom to pay more</a:t>
            </a:r>
          </a:p>
        </p:txBody>
      </p:sp>
    </p:spTree>
    <p:extLst>
      <p:ext uri="{BB962C8B-B14F-4D97-AF65-F5344CB8AC3E}">
        <p14:creationId xmlns:p14="http://schemas.microsoft.com/office/powerpoint/2010/main" val="41930882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100" b="1" dirty="0" err="1" smtClean="0"/>
              <a:t>What</a:t>
            </a:r>
            <a:r>
              <a:rPr lang="nb-NO" sz="3100" b="1" dirty="0" smtClean="0"/>
              <a:t> </a:t>
            </a:r>
            <a:r>
              <a:rPr lang="nb-NO" sz="3100" b="1" dirty="0" err="1" smtClean="0"/>
              <a:t>are</a:t>
            </a:r>
            <a:r>
              <a:rPr lang="nb-NO" sz="3100" b="1" dirty="0" smtClean="0"/>
              <a:t> </a:t>
            </a:r>
            <a:r>
              <a:rPr lang="nb-NO" sz="3100" b="1" dirty="0" err="1" smtClean="0"/>
              <a:t>the</a:t>
            </a:r>
            <a:r>
              <a:rPr lang="nb-NO" sz="3100" b="1" dirty="0" smtClean="0"/>
              <a:t> </a:t>
            </a:r>
            <a:r>
              <a:rPr lang="nb-NO" sz="3100" b="1" dirty="0" err="1" smtClean="0"/>
              <a:t>characteristics</a:t>
            </a:r>
            <a:r>
              <a:rPr lang="nb-NO" sz="3100" b="1" dirty="0" smtClean="0"/>
              <a:t> </a:t>
            </a:r>
            <a:r>
              <a:rPr lang="nb-NO" sz="3100" b="1" dirty="0" err="1" smtClean="0"/>
              <a:t>of</a:t>
            </a:r>
            <a:r>
              <a:rPr lang="nb-NO" sz="3100" b="1" dirty="0" smtClean="0"/>
              <a:t> </a:t>
            </a:r>
            <a:r>
              <a:rPr lang="nb-NO" sz="3100" b="1" dirty="0" err="1"/>
              <a:t>social</a:t>
            </a:r>
            <a:r>
              <a:rPr lang="nb-NO" sz="3100" b="1" dirty="0"/>
              <a:t> </a:t>
            </a:r>
            <a:r>
              <a:rPr lang="nb-NO" sz="3100" b="1" dirty="0" err="1" smtClean="0"/>
              <a:t>dialogue</a:t>
            </a:r>
            <a:r>
              <a:rPr lang="nb-NO" sz="3100" b="1" dirty="0" smtClean="0"/>
              <a:t> </a:t>
            </a:r>
            <a:r>
              <a:rPr lang="nb-NO" sz="3100" b="1" dirty="0"/>
              <a:t>in </a:t>
            </a:r>
            <a:r>
              <a:rPr lang="nb-NO" sz="3100" b="1" dirty="0" smtClean="0"/>
              <a:t>Norway?</a:t>
            </a:r>
            <a:r>
              <a:rPr lang="nb-NO" dirty="0"/>
              <a:t/>
            </a:r>
            <a:br>
              <a:rPr lang="nb-NO" dirty="0"/>
            </a:br>
            <a:endParaRPr lang="nb-NO" dirty="0"/>
          </a:p>
        </p:txBody>
      </p:sp>
      <p:sp>
        <p:nvSpPr>
          <p:cNvPr id="3" name="Plassholder for innhold 2"/>
          <p:cNvSpPr>
            <a:spLocks noGrp="1"/>
          </p:cNvSpPr>
          <p:nvPr>
            <p:ph idx="4294967295"/>
          </p:nvPr>
        </p:nvSpPr>
        <p:spPr>
          <a:xfrm>
            <a:off x="609600" y="1980256"/>
            <a:ext cx="10972800" cy="2697163"/>
          </a:xfrm>
          <a:prstGeom prst="rect">
            <a:avLst/>
          </a:prstGeom>
        </p:spPr>
        <p:txBody>
          <a:bodyPr>
            <a:normAutofit/>
          </a:bodyPr>
          <a:lstStyle/>
          <a:p>
            <a:pPr>
              <a:buFont typeface="Wingdings" pitchFamily="2" charset="2"/>
              <a:buChar char="ü"/>
            </a:pPr>
            <a:r>
              <a:rPr lang="nb-NO" sz="2400" dirty="0" err="1"/>
              <a:t>large</a:t>
            </a:r>
            <a:r>
              <a:rPr lang="nb-NO" sz="2400" dirty="0"/>
              <a:t> </a:t>
            </a:r>
            <a:r>
              <a:rPr lang="nb-NO" sz="2400" dirty="0" err="1"/>
              <a:t>degree</a:t>
            </a:r>
            <a:r>
              <a:rPr lang="nb-NO" sz="2400" dirty="0"/>
              <a:t> </a:t>
            </a:r>
            <a:r>
              <a:rPr lang="nb-NO" sz="2400" dirty="0" err="1"/>
              <a:t>of</a:t>
            </a:r>
            <a:r>
              <a:rPr lang="nb-NO" sz="2400" dirty="0"/>
              <a:t> trust </a:t>
            </a:r>
            <a:r>
              <a:rPr lang="nb-NO" sz="2400" dirty="0" err="1"/>
              <a:t>between</a:t>
            </a:r>
            <a:r>
              <a:rPr lang="nb-NO" sz="2400" dirty="0"/>
              <a:t> </a:t>
            </a:r>
            <a:r>
              <a:rPr lang="nb-NO" sz="2400" dirty="0" err="1"/>
              <a:t>the</a:t>
            </a:r>
            <a:r>
              <a:rPr lang="nb-NO" sz="2400" dirty="0"/>
              <a:t> </a:t>
            </a:r>
            <a:r>
              <a:rPr lang="nb-NO" sz="2400" dirty="0" err="1"/>
              <a:t>social</a:t>
            </a:r>
            <a:r>
              <a:rPr lang="nb-NO" sz="2400" dirty="0"/>
              <a:t> partners</a:t>
            </a:r>
          </a:p>
          <a:p>
            <a:pPr>
              <a:buFont typeface="Wingdings" pitchFamily="2" charset="2"/>
              <a:buChar char="ü"/>
            </a:pPr>
            <a:r>
              <a:rPr lang="nb-NO" sz="2400" dirty="0" err="1" smtClean="0"/>
              <a:t>predictable</a:t>
            </a:r>
            <a:r>
              <a:rPr lang="nb-NO" sz="2400" dirty="0" smtClean="0"/>
              <a:t> </a:t>
            </a:r>
            <a:r>
              <a:rPr lang="nb-NO" sz="2400" dirty="0" err="1" smtClean="0"/>
              <a:t>relations</a:t>
            </a:r>
            <a:endParaRPr lang="nb-NO" sz="2400" dirty="0"/>
          </a:p>
          <a:p>
            <a:pPr>
              <a:buFont typeface="Wingdings" pitchFamily="2" charset="2"/>
              <a:buChar char="ü"/>
            </a:pPr>
            <a:r>
              <a:rPr lang="nb-NO" sz="2400" dirty="0"/>
              <a:t>a</a:t>
            </a:r>
            <a:r>
              <a:rPr lang="nb-NO" sz="2400" dirty="0" smtClean="0"/>
              <a:t> </a:t>
            </a:r>
            <a:r>
              <a:rPr lang="nb-NO" sz="2400" dirty="0" err="1"/>
              <a:t>willingness</a:t>
            </a:r>
            <a:r>
              <a:rPr lang="nb-NO" sz="2400" dirty="0"/>
              <a:t> to </a:t>
            </a:r>
            <a:r>
              <a:rPr lang="nb-NO" sz="2400" dirty="0" err="1"/>
              <a:t>find</a:t>
            </a:r>
            <a:r>
              <a:rPr lang="nb-NO" sz="2400" dirty="0"/>
              <a:t> </a:t>
            </a:r>
            <a:r>
              <a:rPr lang="nb-NO" sz="2400" dirty="0" err="1" smtClean="0"/>
              <a:t>solutions</a:t>
            </a:r>
            <a:endParaRPr lang="nb-NO" sz="2400" dirty="0"/>
          </a:p>
          <a:p>
            <a:pPr>
              <a:buFont typeface="Wingdings" pitchFamily="2" charset="2"/>
              <a:buChar char="ü"/>
            </a:pPr>
            <a:r>
              <a:rPr lang="nb-NO" sz="2400" dirty="0" err="1" smtClean="0"/>
              <a:t>strong</a:t>
            </a:r>
            <a:r>
              <a:rPr lang="nb-NO" sz="2400" dirty="0" smtClean="0"/>
              <a:t> </a:t>
            </a:r>
            <a:r>
              <a:rPr lang="nb-NO" sz="2400" dirty="0" err="1"/>
              <a:t>relations</a:t>
            </a:r>
            <a:r>
              <a:rPr lang="nb-NO" sz="2400" dirty="0"/>
              <a:t> </a:t>
            </a:r>
            <a:r>
              <a:rPr lang="nb-NO" sz="2400" dirty="0" err="1" smtClean="0"/>
              <a:t>between</a:t>
            </a:r>
            <a:r>
              <a:rPr lang="nb-NO" sz="2400" dirty="0" smtClean="0"/>
              <a:t> </a:t>
            </a:r>
            <a:r>
              <a:rPr lang="nb-NO" sz="2400" dirty="0" err="1" smtClean="0"/>
              <a:t>both</a:t>
            </a:r>
            <a:r>
              <a:rPr lang="nb-NO" sz="2400" dirty="0" smtClean="0"/>
              <a:t>:</a:t>
            </a:r>
          </a:p>
          <a:p>
            <a:pPr lvl="1">
              <a:buFont typeface="Wingdings" pitchFamily="2" charset="2"/>
              <a:buChar char="ü"/>
            </a:pPr>
            <a:r>
              <a:rPr lang="nb-NO" sz="2400" dirty="0" err="1" smtClean="0"/>
              <a:t>central</a:t>
            </a:r>
            <a:r>
              <a:rPr lang="nb-NO" sz="2400" dirty="0" smtClean="0"/>
              <a:t> </a:t>
            </a:r>
            <a:r>
              <a:rPr lang="nb-NO" sz="2400" dirty="0"/>
              <a:t>trade unions and </a:t>
            </a:r>
            <a:r>
              <a:rPr lang="nb-NO" sz="2400" dirty="0" err="1"/>
              <a:t>employer</a:t>
            </a:r>
            <a:r>
              <a:rPr lang="nb-NO" sz="2400" dirty="0"/>
              <a:t> </a:t>
            </a:r>
            <a:r>
              <a:rPr lang="nb-NO" sz="2400" dirty="0" err="1" smtClean="0"/>
              <a:t>organizations</a:t>
            </a:r>
            <a:r>
              <a:rPr lang="nb-NO" sz="2400" dirty="0" smtClean="0"/>
              <a:t> </a:t>
            </a:r>
          </a:p>
          <a:p>
            <a:pPr lvl="1">
              <a:buFont typeface="Wingdings" pitchFamily="2" charset="2"/>
              <a:buChar char="ü"/>
            </a:pPr>
            <a:r>
              <a:rPr lang="nb-NO" sz="2400" dirty="0" err="1" smtClean="0"/>
              <a:t>local</a:t>
            </a:r>
            <a:r>
              <a:rPr lang="nb-NO" sz="2400" dirty="0" smtClean="0"/>
              <a:t> trade unions and </a:t>
            </a:r>
            <a:r>
              <a:rPr lang="nb-NO" sz="2400" dirty="0" err="1" smtClean="0"/>
              <a:t>the</a:t>
            </a:r>
            <a:r>
              <a:rPr lang="nb-NO" sz="2400" dirty="0" smtClean="0"/>
              <a:t> </a:t>
            </a:r>
            <a:r>
              <a:rPr lang="nb-NO" sz="2400" dirty="0" err="1" smtClean="0"/>
              <a:t>municipalities</a:t>
            </a:r>
            <a:r>
              <a:rPr lang="nb-NO" sz="2400" dirty="0" smtClean="0"/>
              <a:t>/regions/</a:t>
            </a:r>
            <a:r>
              <a:rPr lang="nb-NO" sz="2400" dirty="0" err="1" smtClean="0"/>
              <a:t>enterprises</a:t>
            </a:r>
            <a:r>
              <a:rPr lang="nb-NO" sz="2400" dirty="0" smtClean="0"/>
              <a:t>.</a:t>
            </a:r>
            <a:endParaRPr lang="nb-NO" sz="2400" dirty="0"/>
          </a:p>
        </p:txBody>
      </p:sp>
    </p:spTree>
    <p:extLst>
      <p:ext uri="{BB962C8B-B14F-4D97-AF65-F5344CB8AC3E}">
        <p14:creationId xmlns:p14="http://schemas.microsoft.com/office/powerpoint/2010/main" val="20859403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smtClean="0"/>
              <a:t>The «Norwegian </a:t>
            </a:r>
            <a:r>
              <a:rPr lang="nb-NO" b="1" dirty="0" err="1" smtClean="0"/>
              <a:t>model</a:t>
            </a:r>
            <a:r>
              <a:rPr lang="nb-NO" b="1" dirty="0" smtClean="0"/>
              <a:t>»</a:t>
            </a:r>
            <a:endParaRPr lang="nb-NO" b="1" dirty="0"/>
          </a:p>
        </p:txBody>
      </p:sp>
      <p:sp>
        <p:nvSpPr>
          <p:cNvPr id="3" name="Plassholder for innhold 2"/>
          <p:cNvSpPr>
            <a:spLocks noGrp="1"/>
          </p:cNvSpPr>
          <p:nvPr>
            <p:ph sz="quarter" idx="10"/>
          </p:nvPr>
        </p:nvSpPr>
        <p:spPr/>
        <p:txBody>
          <a:bodyPr>
            <a:noAutofit/>
          </a:bodyPr>
          <a:lstStyle/>
          <a:p>
            <a:pPr marL="0" indent="0">
              <a:buNone/>
            </a:pPr>
            <a:r>
              <a:rPr lang="nb-NO" sz="2400" dirty="0" smtClean="0"/>
              <a:t>A </a:t>
            </a:r>
            <a:r>
              <a:rPr lang="nb-NO" sz="2400" dirty="0" err="1" smtClean="0"/>
              <a:t>century</a:t>
            </a:r>
            <a:r>
              <a:rPr lang="nb-NO" sz="2400" dirty="0" smtClean="0"/>
              <a:t> </a:t>
            </a:r>
            <a:r>
              <a:rPr lang="nb-NO" sz="2400" dirty="0" err="1" smtClean="0"/>
              <a:t>of</a:t>
            </a:r>
            <a:r>
              <a:rPr lang="nb-NO" sz="2400" dirty="0" smtClean="0"/>
              <a:t> </a:t>
            </a:r>
            <a:r>
              <a:rPr lang="nb-NO" sz="2400" dirty="0" err="1" smtClean="0"/>
              <a:t>collective</a:t>
            </a:r>
            <a:r>
              <a:rPr lang="nb-NO" sz="2400" dirty="0" smtClean="0"/>
              <a:t> </a:t>
            </a:r>
            <a:r>
              <a:rPr lang="nb-NO" sz="2400" dirty="0" err="1" smtClean="0"/>
              <a:t>bargaining</a:t>
            </a:r>
            <a:r>
              <a:rPr lang="nb-NO" sz="2400" dirty="0" smtClean="0"/>
              <a:t> and </a:t>
            </a:r>
            <a:r>
              <a:rPr lang="nb-NO" sz="2400" dirty="0" err="1" smtClean="0"/>
              <a:t>organised</a:t>
            </a:r>
            <a:r>
              <a:rPr lang="nb-NO" sz="2400" dirty="0" smtClean="0"/>
              <a:t> </a:t>
            </a:r>
            <a:r>
              <a:rPr lang="nb-NO" sz="2400" dirty="0" err="1" smtClean="0"/>
              <a:t>interest</a:t>
            </a:r>
            <a:r>
              <a:rPr lang="nb-NO" sz="2400" dirty="0" smtClean="0"/>
              <a:t> </a:t>
            </a:r>
            <a:r>
              <a:rPr lang="nb-NO" sz="2400" dirty="0" err="1" smtClean="0"/>
              <a:t>representation</a:t>
            </a:r>
            <a:r>
              <a:rPr lang="nb-NO" sz="2400" dirty="0" smtClean="0"/>
              <a:t> in </a:t>
            </a:r>
            <a:r>
              <a:rPr lang="nb-NO" sz="2400" dirty="0" err="1" smtClean="0"/>
              <a:t>political</a:t>
            </a:r>
            <a:r>
              <a:rPr lang="nb-NO" sz="2400" dirty="0" smtClean="0"/>
              <a:t> arenas has </a:t>
            </a:r>
            <a:r>
              <a:rPr lang="nb-NO" sz="2400" dirty="0" err="1" smtClean="0"/>
              <a:t>resulted</a:t>
            </a:r>
            <a:r>
              <a:rPr lang="nb-NO" sz="2400" dirty="0" smtClean="0"/>
              <a:t> in:</a:t>
            </a:r>
          </a:p>
          <a:p>
            <a:pPr>
              <a:buFontTx/>
              <a:buChar char="-"/>
            </a:pPr>
            <a:r>
              <a:rPr lang="nb-NO" sz="2400" dirty="0" smtClean="0"/>
              <a:t>Universal </a:t>
            </a:r>
            <a:r>
              <a:rPr lang="nb-NO" sz="2400" dirty="0" err="1" smtClean="0"/>
              <a:t>welfare</a:t>
            </a:r>
            <a:r>
              <a:rPr lang="nb-NO" sz="2400" dirty="0" smtClean="0"/>
              <a:t> arrangements and a </a:t>
            </a:r>
            <a:r>
              <a:rPr lang="nb-NO" sz="2400" dirty="0" err="1" smtClean="0"/>
              <a:t>large</a:t>
            </a:r>
            <a:r>
              <a:rPr lang="nb-NO" sz="2400" dirty="0" smtClean="0"/>
              <a:t> </a:t>
            </a:r>
            <a:r>
              <a:rPr lang="nb-NO" sz="2400" dirty="0" err="1" smtClean="0"/>
              <a:t>public</a:t>
            </a:r>
            <a:r>
              <a:rPr lang="nb-NO" sz="2400" dirty="0" smtClean="0"/>
              <a:t> </a:t>
            </a:r>
            <a:r>
              <a:rPr lang="nb-NO" sz="2400" dirty="0" err="1" smtClean="0"/>
              <a:t>sector</a:t>
            </a:r>
            <a:endParaRPr lang="nb-NO" sz="2400" dirty="0" smtClean="0"/>
          </a:p>
          <a:p>
            <a:pPr>
              <a:buFontTx/>
              <a:buChar char="-"/>
            </a:pPr>
            <a:r>
              <a:rPr lang="nb-NO" sz="2400" dirty="0" smtClean="0"/>
              <a:t>High </a:t>
            </a:r>
            <a:r>
              <a:rPr lang="nb-NO" sz="2400" dirty="0" err="1" smtClean="0"/>
              <a:t>employment</a:t>
            </a:r>
            <a:r>
              <a:rPr lang="nb-NO" sz="2400" dirty="0" smtClean="0"/>
              <a:t> </a:t>
            </a:r>
            <a:r>
              <a:rPr lang="nb-NO" sz="2400" dirty="0" err="1" smtClean="0"/>
              <a:t>among</a:t>
            </a:r>
            <a:r>
              <a:rPr lang="nb-NO" sz="2400" dirty="0" smtClean="0"/>
              <a:t> </a:t>
            </a:r>
            <a:r>
              <a:rPr lang="nb-NO" sz="2400" dirty="0" err="1" smtClean="0"/>
              <a:t>both</a:t>
            </a:r>
            <a:r>
              <a:rPr lang="nb-NO" sz="2400" dirty="0" smtClean="0"/>
              <a:t> men and </a:t>
            </a:r>
            <a:r>
              <a:rPr lang="nb-NO" sz="2400" dirty="0" err="1" smtClean="0"/>
              <a:t>women</a:t>
            </a:r>
            <a:endParaRPr lang="nb-NO" sz="2400" dirty="0" smtClean="0"/>
          </a:p>
          <a:p>
            <a:pPr>
              <a:buFontTx/>
              <a:buChar char="-"/>
            </a:pPr>
            <a:r>
              <a:rPr lang="nb-NO" sz="2400" dirty="0" smtClean="0"/>
              <a:t>Small </a:t>
            </a:r>
            <a:r>
              <a:rPr lang="nb-NO" sz="2400" dirty="0" err="1" smtClean="0"/>
              <a:t>wage</a:t>
            </a:r>
            <a:r>
              <a:rPr lang="nb-NO" sz="2400" dirty="0" smtClean="0"/>
              <a:t> </a:t>
            </a:r>
            <a:r>
              <a:rPr lang="nb-NO" sz="2400" dirty="0" err="1" smtClean="0"/>
              <a:t>differences</a:t>
            </a:r>
            <a:r>
              <a:rPr lang="nb-NO" sz="2400" dirty="0" smtClean="0"/>
              <a:t> and a </a:t>
            </a:r>
            <a:r>
              <a:rPr lang="nb-NO" sz="2400" dirty="0" err="1" smtClean="0"/>
              <a:t>large</a:t>
            </a:r>
            <a:r>
              <a:rPr lang="nb-NO" sz="2400" dirty="0" smtClean="0"/>
              <a:t> </a:t>
            </a:r>
            <a:r>
              <a:rPr lang="nb-NO" sz="2400" dirty="0" err="1" smtClean="0"/>
              <a:t>degree</a:t>
            </a:r>
            <a:r>
              <a:rPr lang="nb-NO" sz="2400" dirty="0" smtClean="0"/>
              <a:t> </a:t>
            </a:r>
            <a:r>
              <a:rPr lang="nb-NO" sz="2400" dirty="0" err="1" smtClean="0"/>
              <a:t>of</a:t>
            </a:r>
            <a:r>
              <a:rPr lang="nb-NO" sz="2400" dirty="0" smtClean="0"/>
              <a:t> </a:t>
            </a:r>
            <a:r>
              <a:rPr lang="nb-NO" sz="2400" dirty="0" err="1" smtClean="0"/>
              <a:t>social</a:t>
            </a:r>
            <a:r>
              <a:rPr lang="nb-NO" sz="2400" dirty="0" smtClean="0"/>
              <a:t> </a:t>
            </a:r>
            <a:r>
              <a:rPr lang="nb-NO" sz="2400" dirty="0" err="1" smtClean="0"/>
              <a:t>mobility</a:t>
            </a:r>
            <a:endParaRPr lang="nb-NO" sz="2400" dirty="0" smtClean="0"/>
          </a:p>
          <a:p>
            <a:pPr>
              <a:buFontTx/>
              <a:buChar char="-"/>
            </a:pPr>
            <a:r>
              <a:rPr lang="nb-NO" sz="2400" dirty="0" err="1" smtClean="0"/>
              <a:t>Strong</a:t>
            </a:r>
            <a:r>
              <a:rPr lang="nb-NO" sz="2400" dirty="0" smtClean="0"/>
              <a:t> </a:t>
            </a:r>
            <a:r>
              <a:rPr lang="nb-NO" sz="2400" dirty="0" err="1" smtClean="0"/>
              <a:t>collective</a:t>
            </a:r>
            <a:r>
              <a:rPr lang="nb-NO" sz="2400" dirty="0" smtClean="0"/>
              <a:t> </a:t>
            </a:r>
            <a:r>
              <a:rPr lang="nb-NO" sz="2400" dirty="0" err="1" smtClean="0"/>
              <a:t>actors</a:t>
            </a:r>
            <a:endParaRPr lang="nb-NO" sz="2400" dirty="0" smtClean="0"/>
          </a:p>
          <a:p>
            <a:pPr>
              <a:buFontTx/>
              <a:buChar char="-"/>
            </a:pPr>
            <a:r>
              <a:rPr lang="nb-NO" sz="2400" dirty="0" smtClean="0"/>
              <a:t>Centrally co-</a:t>
            </a:r>
            <a:r>
              <a:rPr lang="nb-NO" sz="2400" dirty="0" err="1" smtClean="0"/>
              <a:t>ordinated</a:t>
            </a:r>
            <a:r>
              <a:rPr lang="nb-NO" sz="2400" dirty="0" smtClean="0"/>
              <a:t> </a:t>
            </a:r>
            <a:r>
              <a:rPr lang="nb-NO" sz="2400" dirty="0" err="1" smtClean="0"/>
              <a:t>wage</a:t>
            </a:r>
            <a:r>
              <a:rPr lang="nb-NO" sz="2400" dirty="0" smtClean="0"/>
              <a:t> </a:t>
            </a:r>
            <a:r>
              <a:rPr lang="nb-NO" sz="2400" dirty="0" err="1" smtClean="0"/>
              <a:t>formation</a:t>
            </a:r>
            <a:r>
              <a:rPr lang="nb-NO" sz="2400" dirty="0" smtClean="0"/>
              <a:t> and </a:t>
            </a:r>
            <a:r>
              <a:rPr lang="nb-NO" sz="2400" dirty="0" err="1" smtClean="0"/>
              <a:t>local</a:t>
            </a:r>
            <a:r>
              <a:rPr lang="nb-NO" sz="2400" dirty="0" smtClean="0"/>
              <a:t> </a:t>
            </a:r>
            <a:r>
              <a:rPr lang="nb-NO" sz="2400" dirty="0" err="1" smtClean="0"/>
              <a:t>bargaining</a:t>
            </a:r>
            <a:r>
              <a:rPr lang="nb-NO" sz="2400" dirty="0" smtClean="0"/>
              <a:t> at </a:t>
            </a:r>
            <a:r>
              <a:rPr lang="nb-NO" sz="2400" dirty="0" err="1" smtClean="0"/>
              <a:t>the</a:t>
            </a:r>
            <a:r>
              <a:rPr lang="nb-NO" sz="2400" dirty="0" smtClean="0"/>
              <a:t> </a:t>
            </a:r>
            <a:r>
              <a:rPr lang="nb-NO" sz="2400" dirty="0" err="1" smtClean="0"/>
              <a:t>company</a:t>
            </a:r>
            <a:r>
              <a:rPr lang="nb-NO" sz="2400" dirty="0" smtClean="0"/>
              <a:t> </a:t>
            </a:r>
            <a:r>
              <a:rPr lang="nb-NO" sz="2400" dirty="0" err="1" smtClean="0"/>
              <a:t>level</a:t>
            </a:r>
            <a:endParaRPr lang="nb-NO" sz="2400" dirty="0" smtClean="0"/>
          </a:p>
          <a:p>
            <a:pPr>
              <a:buFontTx/>
              <a:buChar char="-"/>
            </a:pPr>
            <a:r>
              <a:rPr lang="nb-NO" sz="2400" dirty="0" smtClean="0"/>
              <a:t>Close co-</a:t>
            </a:r>
            <a:r>
              <a:rPr lang="nb-NO" sz="2400" dirty="0" err="1" smtClean="0"/>
              <a:t>operation</a:t>
            </a:r>
            <a:r>
              <a:rPr lang="nb-NO" sz="2400" dirty="0" smtClean="0"/>
              <a:t> </a:t>
            </a:r>
            <a:r>
              <a:rPr lang="nb-NO" sz="2400" dirty="0" err="1" smtClean="0"/>
              <a:t>between</a:t>
            </a:r>
            <a:r>
              <a:rPr lang="nb-NO" sz="2400" dirty="0" smtClean="0"/>
              <a:t> </a:t>
            </a:r>
            <a:r>
              <a:rPr lang="nb-NO" sz="2400" dirty="0" err="1" smtClean="0"/>
              <a:t>the</a:t>
            </a:r>
            <a:r>
              <a:rPr lang="nb-NO" sz="2400" dirty="0" smtClean="0"/>
              <a:t> </a:t>
            </a:r>
            <a:r>
              <a:rPr lang="nb-NO" sz="2400" dirty="0" err="1" smtClean="0"/>
              <a:t>government</a:t>
            </a:r>
            <a:r>
              <a:rPr lang="nb-NO" sz="2400" dirty="0" smtClean="0"/>
              <a:t>, </a:t>
            </a:r>
            <a:r>
              <a:rPr lang="nb-NO" sz="2400" dirty="0" err="1" smtClean="0"/>
              <a:t>employers</a:t>
            </a:r>
            <a:r>
              <a:rPr lang="nb-NO" sz="2400" dirty="0" smtClean="0"/>
              <a:t>’ </a:t>
            </a:r>
            <a:r>
              <a:rPr lang="nb-NO" sz="2400" dirty="0" err="1" smtClean="0"/>
              <a:t>associations</a:t>
            </a:r>
            <a:r>
              <a:rPr lang="nb-NO" sz="2400" dirty="0" smtClean="0"/>
              <a:t> and trade unions as </a:t>
            </a:r>
            <a:r>
              <a:rPr lang="nb-NO" sz="2400" dirty="0" err="1" smtClean="0"/>
              <a:t>well</a:t>
            </a:r>
            <a:r>
              <a:rPr lang="nb-NO" sz="2400" dirty="0" smtClean="0"/>
              <a:t> as </a:t>
            </a:r>
            <a:r>
              <a:rPr lang="nb-NO" sz="2400" dirty="0" err="1" smtClean="0"/>
              <a:t>strong</a:t>
            </a:r>
            <a:r>
              <a:rPr lang="nb-NO" sz="2400" dirty="0" smtClean="0"/>
              <a:t> co-</a:t>
            </a:r>
            <a:r>
              <a:rPr lang="nb-NO" sz="2400" dirty="0" err="1" smtClean="0"/>
              <a:t>determination</a:t>
            </a:r>
            <a:r>
              <a:rPr lang="nb-NO" sz="2400" dirty="0" smtClean="0"/>
              <a:t> and </a:t>
            </a:r>
            <a:r>
              <a:rPr lang="nb-NO" sz="2400" dirty="0" err="1" smtClean="0"/>
              <a:t>particpation</a:t>
            </a:r>
            <a:r>
              <a:rPr lang="nb-NO" sz="2400" dirty="0" smtClean="0"/>
              <a:t> at </a:t>
            </a:r>
            <a:r>
              <a:rPr lang="nb-NO" sz="2400" dirty="0" err="1" smtClean="0"/>
              <a:t>the</a:t>
            </a:r>
            <a:r>
              <a:rPr lang="nb-NO" sz="2400" dirty="0" smtClean="0"/>
              <a:t> </a:t>
            </a:r>
            <a:r>
              <a:rPr lang="nb-NO" sz="2400" dirty="0" err="1" smtClean="0"/>
              <a:t>company</a:t>
            </a:r>
            <a:r>
              <a:rPr lang="nb-NO" sz="2400" dirty="0" smtClean="0"/>
              <a:t> </a:t>
            </a:r>
            <a:r>
              <a:rPr lang="nb-NO" sz="2400" dirty="0" err="1" smtClean="0"/>
              <a:t>level</a:t>
            </a:r>
            <a:endParaRPr lang="nb-NO" sz="2400" dirty="0"/>
          </a:p>
        </p:txBody>
      </p:sp>
    </p:spTree>
    <p:extLst>
      <p:ext uri="{BB962C8B-B14F-4D97-AF65-F5344CB8AC3E}">
        <p14:creationId xmlns:p14="http://schemas.microsoft.com/office/powerpoint/2010/main" val="14846807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uppe 3"/>
          <p:cNvGrpSpPr/>
          <p:nvPr/>
        </p:nvGrpSpPr>
        <p:grpSpPr>
          <a:xfrm>
            <a:off x="-472966" y="5722882"/>
            <a:ext cx="11240814" cy="835573"/>
            <a:chOff x="-472966" y="5722882"/>
            <a:chExt cx="11240814" cy="835573"/>
          </a:xfrm>
        </p:grpSpPr>
        <p:sp>
          <p:nvSpPr>
            <p:cNvPr id="5" name="Avrundet rektangel 4"/>
            <p:cNvSpPr/>
            <p:nvPr/>
          </p:nvSpPr>
          <p:spPr>
            <a:xfrm>
              <a:off x="-472966" y="5722882"/>
              <a:ext cx="11240814" cy="835573"/>
            </a:xfrm>
            <a:prstGeom prst="roundRect">
              <a:avLst>
                <a:gd name="adj" fmla="val 50000"/>
              </a:avLst>
            </a:prstGeom>
            <a:solidFill>
              <a:schemeClr val="bg1">
                <a:alpha val="7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kstSylinder 5"/>
            <p:cNvSpPr txBox="1"/>
            <p:nvPr/>
          </p:nvSpPr>
          <p:spPr>
            <a:xfrm>
              <a:off x="733095" y="5943600"/>
              <a:ext cx="441434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2400" b="1" dirty="0" smtClean="0">
                  <a:solidFill>
                    <a:prstClr val="black">
                      <a:lumMod val="85000"/>
                      <a:lumOff val="15000"/>
                    </a:prstClr>
                  </a:solidFill>
                  <a:latin typeface="Calibri"/>
                </a:rPr>
                <a:t>KS </a:t>
              </a:r>
              <a:r>
                <a:rPr lang="nb-NO" sz="2400" b="1" dirty="0" err="1" smtClean="0">
                  <a:solidFill>
                    <a:prstClr val="black">
                      <a:lumMod val="85000"/>
                      <a:lumOff val="15000"/>
                    </a:prstClr>
                  </a:solidFill>
                  <a:latin typeface="Calibri"/>
                </a:rPr>
                <a:t>Negotiations</a:t>
              </a:r>
              <a:endParaRPr kumimoji="0" lang="nb-NO" sz="2400" b="1"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grpSp>
    </p:spTree>
    <p:extLst>
      <p:ext uri="{BB962C8B-B14F-4D97-AF65-F5344CB8AC3E}">
        <p14:creationId xmlns:p14="http://schemas.microsoft.com/office/powerpoint/2010/main" val="97435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S_pptmal widesc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KS_pptmal widescreen</Template>
  <TotalTime>3591</TotalTime>
  <Words>329</Words>
  <Application>Microsoft Office PowerPoint</Application>
  <PresentationFormat>Widescreen</PresentationFormat>
  <Paragraphs>45</Paragraphs>
  <Slides>7</Slides>
  <Notes>7</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7</vt:i4>
      </vt:variant>
    </vt:vector>
  </HeadingPairs>
  <TitlesOfParts>
    <vt:vector size="11" baseType="lpstr">
      <vt:lpstr>Arial</vt:lpstr>
      <vt:lpstr>Calibri</vt:lpstr>
      <vt:lpstr>Wingdings</vt:lpstr>
      <vt:lpstr>KS_pptmal widescreen</vt:lpstr>
      <vt:lpstr>Social dialogue in Norway and KS’ role as an employer organisation in negotiating collective agreements</vt:lpstr>
      <vt:lpstr>KS - Employer organisation and  Central collective negotiation body</vt:lpstr>
      <vt:lpstr>PowerPoint-presentasjon</vt:lpstr>
      <vt:lpstr>Two agreements</vt:lpstr>
      <vt:lpstr>What are the characteristics of social dialogue in Norway? </vt:lpstr>
      <vt:lpstr>The «Norwegian model»</vt:lpstr>
      <vt:lpstr>PowerPoint-presentasjon</vt:lpstr>
    </vt:vector>
  </TitlesOfParts>
  <Company>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dialogue and KS’ Role as an Employer Organisation in Wage Negotiations</dc:title>
  <dc:creator>Alexander Henriksen</dc:creator>
  <cp:lastModifiedBy>Alexander Henriksen</cp:lastModifiedBy>
  <cp:revision>50</cp:revision>
  <cp:lastPrinted>2019-01-09T15:46:58Z</cp:lastPrinted>
  <dcterms:created xsi:type="dcterms:W3CDTF">2019-01-08T10:40:03Z</dcterms:created>
  <dcterms:modified xsi:type="dcterms:W3CDTF">2020-04-20T14:13:03Z</dcterms:modified>
</cp:coreProperties>
</file>